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23"/>
  </p:notesMasterIdLst>
  <p:sldIdLst>
    <p:sldId id="256" r:id="rId2"/>
    <p:sldId id="306" r:id="rId3"/>
    <p:sldId id="308" r:id="rId4"/>
    <p:sldId id="315" r:id="rId5"/>
    <p:sldId id="324" r:id="rId6"/>
    <p:sldId id="312" r:id="rId7"/>
    <p:sldId id="327" r:id="rId8"/>
    <p:sldId id="329" r:id="rId9"/>
    <p:sldId id="325" r:id="rId10"/>
    <p:sldId id="328" r:id="rId11"/>
    <p:sldId id="330" r:id="rId12"/>
    <p:sldId id="313" r:id="rId13"/>
    <p:sldId id="314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278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F80A88-0439-40A4-8FF8-592034F107EF}">
  <a:tblStyle styleId="{C4F80A88-0439-40A4-8FF8-592034F107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6634121-AA58-40D7-B5DF-F7332D9DA69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345" autoAdjust="0"/>
  </p:normalViewPr>
  <p:slideViewPr>
    <p:cSldViewPr snapToGrid="0">
      <p:cViewPr varScale="1">
        <p:scale>
          <a:sx n="119" d="100"/>
          <a:sy n="119" d="100"/>
        </p:scale>
        <p:origin x="23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245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465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465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649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781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964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511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784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78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588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172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445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65c1d4c8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65c1d4c8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262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447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890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10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482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227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596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157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"/>
              <a:buChar char="⬥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"/>
              <a:buChar char="⬦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"/>
              <a:buChar char="⬩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■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"/>
              <a:buChar char="■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9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Reinforcement Learning for Vehicle Routing Problem</a:t>
            </a:r>
            <a:endParaRPr sz="4400" dirty="0"/>
          </a:p>
        </p:txBody>
      </p:sp>
      <p:grpSp>
        <p:nvGrpSpPr>
          <p:cNvPr id="199" name="Google Shape;199;p12"/>
          <p:cNvGrpSpPr/>
          <p:nvPr/>
        </p:nvGrpSpPr>
        <p:grpSpPr>
          <a:xfrm>
            <a:off x="690071" y="2289511"/>
            <a:ext cx="635183" cy="564280"/>
            <a:chOff x="5292575" y="3681900"/>
            <a:chExt cx="420150" cy="373275"/>
          </a:xfrm>
        </p:grpSpPr>
        <p:sp>
          <p:nvSpPr>
            <p:cNvPr id="200" name="Google Shape;200;p1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476;p35">
            <a:extLst>
              <a:ext uri="{FF2B5EF4-FFF2-40B4-BE49-F238E27FC236}">
                <a16:creationId xmlns:a16="http://schemas.microsoft.com/office/drawing/2014/main" id="{DEF67FAB-A11C-74B0-CF11-C6D2F48A65D4}"/>
              </a:ext>
            </a:extLst>
          </p:cNvPr>
          <p:cNvSpPr txBox="1">
            <a:spLocks/>
          </p:cNvSpPr>
          <p:nvPr/>
        </p:nvSpPr>
        <p:spPr>
          <a:xfrm>
            <a:off x="1802718" y="3530200"/>
            <a:ext cx="3338307" cy="23836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indent="-285750">
              <a:lnSpc>
                <a:spcPct val="115000"/>
              </a:lnSpc>
              <a:spcBef>
                <a:spcPts val="600"/>
              </a:spcBef>
              <a:buSzPts val="2400"/>
            </a:pPr>
            <a:r>
              <a:rPr lang="en-US" sz="1800" dirty="0">
                <a:solidFill>
                  <a:schemeClr val="tx1"/>
                </a:solidFill>
              </a:rPr>
              <a:t>Rotem Bar</a:t>
            </a:r>
          </a:p>
          <a:p>
            <a:pPr marL="361950" indent="-285750">
              <a:lnSpc>
                <a:spcPct val="115000"/>
              </a:lnSpc>
              <a:spcBef>
                <a:spcPts val="600"/>
              </a:spcBef>
              <a:buSzPts val="2400"/>
            </a:pPr>
            <a:r>
              <a:rPr lang="en-US" sz="1800" dirty="0">
                <a:solidFill>
                  <a:schemeClr val="tx1"/>
                </a:solidFill>
              </a:rPr>
              <a:t>Uria Levkovitz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VRP – Local Search</a:t>
            </a:r>
            <a:endParaRPr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0" name="Google Shape;476;p35">
            <a:extLst>
              <a:ext uri="{FF2B5EF4-FFF2-40B4-BE49-F238E27FC236}">
                <a16:creationId xmlns:a16="http://schemas.microsoft.com/office/drawing/2014/main" id="{BB1C3810-C5DF-A137-63C9-3C31019F1F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5333" y="1129660"/>
            <a:ext cx="1349102" cy="3362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lnSpc>
                <a:spcPct val="115000"/>
              </a:lnSpc>
              <a:spcBef>
                <a:spcPts val="600"/>
              </a:spcBef>
              <a:buSzPts val="2400"/>
              <a:buNone/>
            </a:pPr>
            <a:r>
              <a:rPr lang="en-US" sz="1400" dirty="0"/>
              <a:t>Customer 1</a:t>
            </a:r>
          </a:p>
        </p:txBody>
      </p:sp>
      <p:sp>
        <p:nvSpPr>
          <p:cNvPr id="23" name="Google Shape;476;p35">
            <a:extLst>
              <a:ext uri="{FF2B5EF4-FFF2-40B4-BE49-F238E27FC236}">
                <a16:creationId xmlns:a16="http://schemas.microsoft.com/office/drawing/2014/main" id="{1D4B2429-D9AA-CD69-CE2A-90DD0319169C}"/>
              </a:ext>
            </a:extLst>
          </p:cNvPr>
          <p:cNvSpPr txBox="1">
            <a:spLocks/>
          </p:cNvSpPr>
          <p:nvPr/>
        </p:nvSpPr>
        <p:spPr>
          <a:xfrm>
            <a:off x="2882628" y="1129660"/>
            <a:ext cx="1349102" cy="33628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nria Sans"/>
              <a:buChar char="⬥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Inria Sans"/>
              <a:buChar char="⬦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marR="0" lvl="2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ans"/>
              <a:buChar char="⬩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marR="0" lvl="3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marR="0" lvl="4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marR="0" lvl="5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marR="0" lvl="6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marR="0" lvl="7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marR="0" lvl="8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pPr marL="76200" indent="0">
              <a:lnSpc>
                <a:spcPct val="115000"/>
              </a:lnSpc>
              <a:spcBef>
                <a:spcPts val="600"/>
              </a:spcBef>
              <a:buSzPts val="2400"/>
              <a:buFont typeface="Inria Sans"/>
              <a:buNone/>
            </a:pPr>
            <a:r>
              <a:rPr lang="en-US" sz="1400" dirty="0"/>
              <a:t>Customer 2</a:t>
            </a:r>
          </a:p>
        </p:txBody>
      </p:sp>
      <p:sp>
        <p:nvSpPr>
          <p:cNvPr id="26" name="Google Shape;476;p35">
            <a:extLst>
              <a:ext uri="{FF2B5EF4-FFF2-40B4-BE49-F238E27FC236}">
                <a16:creationId xmlns:a16="http://schemas.microsoft.com/office/drawing/2014/main" id="{BF9EEF91-EB57-2FF8-DA35-67C99ECFE246}"/>
              </a:ext>
            </a:extLst>
          </p:cNvPr>
          <p:cNvSpPr txBox="1">
            <a:spLocks/>
          </p:cNvSpPr>
          <p:nvPr/>
        </p:nvSpPr>
        <p:spPr>
          <a:xfrm>
            <a:off x="7084514" y="1193436"/>
            <a:ext cx="1349102" cy="33628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nria Sans"/>
              <a:buChar char="⬥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Inria Sans"/>
              <a:buChar char="⬦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marR="0" lvl="2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ans"/>
              <a:buChar char="⬩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marR="0" lvl="3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marR="0" lvl="4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marR="0" lvl="5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marR="0" lvl="6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marR="0" lvl="7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marR="0" lvl="8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pPr marL="76200" indent="0">
              <a:lnSpc>
                <a:spcPct val="115000"/>
              </a:lnSpc>
              <a:spcBef>
                <a:spcPts val="600"/>
              </a:spcBef>
              <a:buSzPts val="2400"/>
              <a:buFont typeface="Inria Sans"/>
              <a:buNone/>
            </a:pPr>
            <a:r>
              <a:rPr lang="en-US" sz="1400" dirty="0"/>
              <a:t>Customer 4</a:t>
            </a:r>
          </a:p>
        </p:txBody>
      </p:sp>
      <p:sp>
        <p:nvSpPr>
          <p:cNvPr id="29" name="Google Shape;476;p35">
            <a:extLst>
              <a:ext uri="{FF2B5EF4-FFF2-40B4-BE49-F238E27FC236}">
                <a16:creationId xmlns:a16="http://schemas.microsoft.com/office/drawing/2014/main" id="{D65DA831-9173-8DFA-362E-BACC278EF842}"/>
              </a:ext>
            </a:extLst>
          </p:cNvPr>
          <p:cNvSpPr txBox="1">
            <a:spLocks/>
          </p:cNvSpPr>
          <p:nvPr/>
        </p:nvSpPr>
        <p:spPr>
          <a:xfrm>
            <a:off x="4912272" y="1180065"/>
            <a:ext cx="1349102" cy="33628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nria Sans"/>
              <a:buChar char="⬥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Inria Sans"/>
              <a:buChar char="⬦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marR="0" lvl="2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ans"/>
              <a:buChar char="⬩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marR="0" lvl="3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marR="0" lvl="4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marR="0" lvl="5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marR="0" lvl="6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marR="0" lvl="7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marR="0" lvl="8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pPr marL="76200" indent="0">
              <a:lnSpc>
                <a:spcPct val="115000"/>
              </a:lnSpc>
              <a:spcBef>
                <a:spcPts val="600"/>
              </a:spcBef>
              <a:buSzPts val="2400"/>
              <a:buFont typeface="Inria Sans"/>
              <a:buNone/>
            </a:pPr>
            <a:r>
              <a:rPr lang="en-US" sz="1400" dirty="0"/>
              <a:t>Customer 3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95CFD61-3DDA-EFE7-AF97-C0BD682F5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742" y="3611061"/>
            <a:ext cx="1538878" cy="12667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852B4A-64ED-1AE6-66D9-5AB02EA25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26" y="1568778"/>
            <a:ext cx="1701174" cy="15680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8F4C45-7A70-C180-B4FD-CF7763505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358" y="1584712"/>
            <a:ext cx="1691372" cy="15680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92DD94C-22DC-26C5-8F2A-984B10FB8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567216"/>
            <a:ext cx="1739038" cy="158551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B4A6806-4F52-D184-2CC7-4D2CD647A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7130" y="1567216"/>
            <a:ext cx="1798889" cy="1618428"/>
          </a:xfrm>
          <a:prstGeom prst="rect">
            <a:avLst/>
          </a:prstGeom>
        </p:spPr>
      </p:pic>
      <p:sp>
        <p:nvSpPr>
          <p:cNvPr id="40" name="Google Shape;476;p35">
            <a:extLst>
              <a:ext uri="{FF2B5EF4-FFF2-40B4-BE49-F238E27FC236}">
                <a16:creationId xmlns:a16="http://schemas.microsoft.com/office/drawing/2014/main" id="{43097553-864F-0924-F7AB-53055D55866A}"/>
              </a:ext>
            </a:extLst>
          </p:cNvPr>
          <p:cNvSpPr txBox="1">
            <a:spLocks/>
          </p:cNvSpPr>
          <p:nvPr/>
        </p:nvSpPr>
        <p:spPr>
          <a:xfrm>
            <a:off x="4990069" y="3276034"/>
            <a:ext cx="1386542" cy="33628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nria Sans"/>
              <a:buChar char="⬥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Inria Sans"/>
              <a:buChar char="⬦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marR="0" lvl="2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ans"/>
              <a:buChar char="⬩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marR="0" lvl="3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marR="0" lvl="4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marR="0" lvl="5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marR="0" lvl="6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marR="0" lvl="7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marR="0" lvl="8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pPr marL="76200" indent="0">
              <a:lnSpc>
                <a:spcPct val="115000"/>
              </a:lnSpc>
              <a:spcBef>
                <a:spcPts val="600"/>
              </a:spcBef>
              <a:buSzPts val="2400"/>
              <a:buFont typeface="Inria Sans"/>
              <a:buNone/>
            </a:pPr>
            <a:r>
              <a:rPr lang="en-US" sz="1400" dirty="0"/>
              <a:t>Final results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A35B706-B047-01EB-D3CF-D1002AE1A7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0071" y="3611061"/>
            <a:ext cx="1595873" cy="1224066"/>
          </a:xfrm>
          <a:prstGeom prst="rect">
            <a:avLst/>
          </a:prstGeom>
        </p:spPr>
      </p:pic>
      <p:sp>
        <p:nvSpPr>
          <p:cNvPr id="43" name="Google Shape;476;p35">
            <a:extLst>
              <a:ext uri="{FF2B5EF4-FFF2-40B4-BE49-F238E27FC236}">
                <a16:creationId xmlns:a16="http://schemas.microsoft.com/office/drawing/2014/main" id="{F79B8E09-8F3A-AF76-1833-F3E2F03F8E9E}"/>
              </a:ext>
            </a:extLst>
          </p:cNvPr>
          <p:cNvSpPr txBox="1">
            <a:spLocks/>
          </p:cNvSpPr>
          <p:nvPr/>
        </p:nvSpPr>
        <p:spPr>
          <a:xfrm>
            <a:off x="1627888" y="3255561"/>
            <a:ext cx="1929291" cy="336284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nria Sans"/>
              <a:buChar char="⬥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Inria Sans"/>
              <a:buChar char="⬦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marR="0" lvl="2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ans"/>
              <a:buChar char="⬩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marR="0" lvl="3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marR="0" lvl="4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marR="0" lvl="5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marR="0" lvl="6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marR="0" lvl="7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marR="0" lvl="8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pPr marL="76200" indent="0">
              <a:lnSpc>
                <a:spcPct val="115000"/>
              </a:lnSpc>
              <a:spcBef>
                <a:spcPts val="600"/>
              </a:spcBef>
              <a:buSzPts val="2400"/>
              <a:buFont typeface="Inria Sans"/>
              <a:buNone/>
            </a:pPr>
            <a:r>
              <a:rPr lang="en-US" sz="1400" dirty="0"/>
              <a:t>Relocate customer 3</a:t>
            </a:r>
          </a:p>
        </p:txBody>
      </p:sp>
    </p:spTree>
    <p:extLst>
      <p:ext uri="{BB962C8B-B14F-4D97-AF65-F5344CB8AC3E}">
        <p14:creationId xmlns:p14="http://schemas.microsoft.com/office/powerpoint/2010/main" val="2439363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7050779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Reinforcement Learning VRP Environment</a:t>
            </a:r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" name="Google Shape;476;p35">
            <a:extLst>
              <a:ext uri="{FF2B5EF4-FFF2-40B4-BE49-F238E27FC236}">
                <a16:creationId xmlns:a16="http://schemas.microsoft.com/office/drawing/2014/main" id="{7255BC73-1E99-A45C-F1A3-D284C4063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55431" y="1512452"/>
            <a:ext cx="7495298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lnSpc>
                <a:spcPct val="115000"/>
              </a:lnSpc>
              <a:spcBef>
                <a:spcPts val="600"/>
              </a:spcBef>
              <a:buSzPts val="2400"/>
              <a:buNone/>
            </a:pPr>
            <a:r>
              <a:rPr lang="en-US" sz="1400" b="1" dirty="0"/>
              <a:t>State (s) </a:t>
            </a:r>
            <a:r>
              <a:rPr lang="en-US" sz="1400" dirty="0"/>
              <a:t>: At any time t, the state of every material(whether it is packed or not), and the state of every vehicle(which material is packed in it).</a:t>
            </a:r>
          </a:p>
          <a:p>
            <a:pPr marL="76200" indent="0">
              <a:lnSpc>
                <a:spcPct val="115000"/>
              </a:lnSpc>
              <a:spcBef>
                <a:spcPts val="600"/>
              </a:spcBef>
              <a:buSzPts val="2400"/>
              <a:buNone/>
            </a:pPr>
            <a:r>
              <a:rPr lang="en-US" sz="1400" b="1" dirty="0"/>
              <a:t>Action (a) </a:t>
            </a:r>
            <a:r>
              <a:rPr lang="en-US" sz="1400" dirty="0"/>
              <a:t>: All the possible vehicles available for the next material.</a:t>
            </a:r>
          </a:p>
          <a:p>
            <a:pPr marL="76200" indent="0">
              <a:lnSpc>
                <a:spcPct val="115000"/>
              </a:lnSpc>
              <a:spcBef>
                <a:spcPts val="600"/>
              </a:spcBef>
              <a:buSzPts val="2400"/>
              <a:buNone/>
            </a:pPr>
            <a:r>
              <a:rPr lang="en-US" sz="1400" b="1" dirty="0"/>
              <a:t>Reward (r) </a:t>
            </a:r>
            <a:r>
              <a:rPr lang="en-US" sz="1400" dirty="0"/>
              <a:t>: Total cost of the fitment. We need to minimize our reward, unlike standard RL problems. We define reward = ∑ (cost of each filled truck).</a:t>
            </a:r>
          </a:p>
          <a:p>
            <a:pPr marL="76200" indent="0">
              <a:lnSpc>
                <a:spcPct val="115000"/>
              </a:lnSpc>
              <a:spcBef>
                <a:spcPts val="600"/>
              </a:spcBef>
              <a:buSzPts val="2400"/>
              <a:buNone/>
            </a:pPr>
            <a:r>
              <a:rPr lang="en-US" sz="1400" b="1" dirty="0"/>
              <a:t>Episode (τ): </a:t>
            </a:r>
            <a:r>
              <a:rPr lang="en-US" sz="1400" dirty="0"/>
              <a:t>One episode is defined as a full sequence of “M” materials to be packed.</a:t>
            </a:r>
          </a:p>
          <a:p>
            <a:pPr marL="76200" indent="0">
              <a:lnSpc>
                <a:spcPct val="115000"/>
              </a:lnSpc>
              <a:spcBef>
                <a:spcPts val="600"/>
              </a:spcBef>
              <a:buSzPts val="2400"/>
              <a:buNone/>
            </a:pPr>
            <a:r>
              <a:rPr lang="en-US" sz="1400" b="1" dirty="0"/>
              <a:t>Policy Network (π) </a:t>
            </a:r>
            <a:r>
              <a:rPr lang="en-US" sz="1400" dirty="0"/>
              <a:t>: A stochastic policy that outputs the possibility of an action for every time step t.</a:t>
            </a:r>
          </a:p>
          <a:p>
            <a:pPr marL="76200" indent="0">
              <a:lnSpc>
                <a:spcPct val="115000"/>
              </a:lnSpc>
              <a:spcBef>
                <a:spcPts val="600"/>
              </a:spcBef>
              <a:buSzPts val="2400"/>
              <a:buNone/>
            </a:pPr>
            <a:r>
              <a:rPr lang="en-US" sz="1400" b="1" dirty="0"/>
              <a:t>Parameters (θ) </a:t>
            </a:r>
            <a:r>
              <a:rPr lang="en-US" sz="1400" dirty="0"/>
              <a:t>: θ is a set of parameters that define the policy.</a:t>
            </a:r>
          </a:p>
        </p:txBody>
      </p:sp>
    </p:spTree>
    <p:extLst>
      <p:ext uri="{BB962C8B-B14F-4D97-AF65-F5344CB8AC3E}">
        <p14:creationId xmlns:p14="http://schemas.microsoft.com/office/powerpoint/2010/main" val="2615851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7050779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Study Reference</a:t>
            </a:r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1" name="Google Shape;476;p35">
            <a:extLst>
              <a:ext uri="{FF2B5EF4-FFF2-40B4-BE49-F238E27FC236}">
                <a16:creationId xmlns:a16="http://schemas.microsoft.com/office/drawing/2014/main" id="{7255BC73-1E99-A45C-F1A3-D284C4063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55431" y="1512452"/>
            <a:ext cx="7495298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61950" indent="-285750">
              <a:lnSpc>
                <a:spcPct val="115000"/>
              </a:lnSpc>
              <a:spcBef>
                <a:spcPts val="600"/>
              </a:spcBef>
              <a:buSzPts val="2400"/>
            </a:pPr>
            <a:r>
              <a:rPr lang="en-US" sz="1400" dirty="0"/>
              <a:t>“Reinforcement Learning for Solving the Vehicle Routing Problem”</a:t>
            </a:r>
          </a:p>
          <a:p>
            <a:pPr marL="361950" indent="-285750">
              <a:lnSpc>
                <a:spcPct val="115000"/>
              </a:lnSpc>
              <a:spcBef>
                <a:spcPts val="600"/>
              </a:spcBef>
              <a:buSzPts val="2400"/>
            </a:pPr>
            <a:r>
              <a:rPr lang="en-US" sz="1400" dirty="0"/>
              <a:t>Published in 2018</a:t>
            </a:r>
          </a:p>
          <a:p>
            <a:pPr marL="361950" indent="-285750">
              <a:lnSpc>
                <a:spcPct val="115000"/>
              </a:lnSpc>
              <a:spcBef>
                <a:spcPts val="600"/>
              </a:spcBef>
              <a:buSzPts val="2400"/>
            </a:pPr>
            <a:r>
              <a:rPr lang="en-US" sz="1400" dirty="0"/>
              <a:t>Mohammadreza Nazari at el.</a:t>
            </a:r>
          </a:p>
        </p:txBody>
      </p:sp>
    </p:spTree>
    <p:extLst>
      <p:ext uri="{BB962C8B-B14F-4D97-AF65-F5344CB8AC3E}">
        <p14:creationId xmlns:p14="http://schemas.microsoft.com/office/powerpoint/2010/main" val="3938216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Architecture</a:t>
            </a:r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C06748A-6118-EAC4-B992-783017877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218" y="1565632"/>
            <a:ext cx="5053564" cy="107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83D4D0-297C-FFD0-A5B7-25E2BC8CF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637" y="2790661"/>
            <a:ext cx="2220725" cy="6123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8C8751-3CF3-E0A1-376E-93AB95198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732" y="3891271"/>
            <a:ext cx="3434533" cy="43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36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Architecture</a:t>
            </a:r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C7C0272-E19E-142E-F204-667F61867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349" y="1470689"/>
            <a:ext cx="4035677" cy="2893505"/>
          </a:xfrm>
          <a:prstGeom prst="rect">
            <a:avLst/>
          </a:prstGeom>
        </p:spPr>
      </p:pic>
      <p:sp>
        <p:nvSpPr>
          <p:cNvPr id="10" name="Google Shape;476;p35">
            <a:extLst>
              <a:ext uri="{FF2B5EF4-FFF2-40B4-BE49-F238E27FC236}">
                <a16:creationId xmlns:a16="http://schemas.microsoft.com/office/drawing/2014/main" id="{C5154F35-BD07-6D14-7A1F-DEA6061BB4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36974" y="1551900"/>
            <a:ext cx="4235026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lnSpc>
                <a:spcPct val="115000"/>
              </a:lnSpc>
              <a:spcBef>
                <a:spcPts val="600"/>
              </a:spcBef>
              <a:buSzPts val="2400"/>
              <a:buNone/>
            </a:pPr>
            <a:r>
              <a:rPr lang="en-US" sz="1400" dirty="0"/>
              <a:t>Where:</a:t>
            </a:r>
          </a:p>
          <a:p>
            <a:pPr marL="76200" indent="0">
              <a:lnSpc>
                <a:spcPct val="115000"/>
              </a:lnSpc>
              <a:spcBef>
                <a:spcPts val="600"/>
              </a:spcBef>
              <a:buSzPts val="2400"/>
              <a:buNone/>
            </a:pPr>
            <a:r>
              <a:rPr lang="en-US" sz="1400" b="1" dirty="0"/>
              <a:t>s: </a:t>
            </a:r>
            <a:r>
              <a:rPr lang="en-US" sz="1400" dirty="0"/>
              <a:t>customer</a:t>
            </a:r>
          </a:p>
          <a:p>
            <a:pPr marL="76200" indent="0">
              <a:lnSpc>
                <a:spcPct val="115000"/>
              </a:lnSpc>
              <a:spcBef>
                <a:spcPts val="600"/>
              </a:spcBef>
              <a:buSzPts val="2400"/>
              <a:buNone/>
            </a:pPr>
            <a:r>
              <a:rPr lang="en-US" sz="1400" b="1" dirty="0"/>
              <a:t>d(t): </a:t>
            </a:r>
            <a:r>
              <a:rPr lang="en-US" sz="1400" dirty="0"/>
              <a:t>visited\not visited at time t</a:t>
            </a:r>
          </a:p>
          <a:p>
            <a:pPr marL="76200" indent="0">
              <a:lnSpc>
                <a:spcPct val="115000"/>
              </a:lnSpc>
              <a:spcBef>
                <a:spcPts val="600"/>
              </a:spcBef>
              <a:buSzPts val="2400"/>
              <a:buNone/>
            </a:pPr>
            <a:r>
              <a:rPr lang="en-US" sz="1400" b="1" dirty="0"/>
              <a:t>a(t): </a:t>
            </a:r>
            <a:r>
              <a:rPr lang="en-US" sz="1400" dirty="0"/>
              <a:t>specifies how much every input data point might be relevant in the next decoding step t.</a:t>
            </a:r>
          </a:p>
          <a:p>
            <a:pPr marL="76200" indent="0">
              <a:lnSpc>
                <a:spcPct val="115000"/>
              </a:lnSpc>
              <a:spcBef>
                <a:spcPts val="600"/>
              </a:spcBef>
              <a:buSzPts val="2400"/>
              <a:buNone/>
            </a:pPr>
            <a:r>
              <a:rPr lang="en-US" sz="1400" b="1" dirty="0"/>
              <a:t>c(t): </a:t>
            </a:r>
            <a:r>
              <a:rPr lang="en-US" sz="1400" dirty="0"/>
              <a:t>context vector</a:t>
            </a:r>
          </a:p>
        </p:txBody>
      </p:sp>
    </p:spTree>
    <p:extLst>
      <p:ext uri="{BB962C8B-B14F-4D97-AF65-F5344CB8AC3E}">
        <p14:creationId xmlns:p14="http://schemas.microsoft.com/office/powerpoint/2010/main" val="3531843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Attention Mechanism</a:t>
            </a:r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A47515-90E1-00E1-BC35-2D3CED95C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77" y="1504910"/>
            <a:ext cx="7103046" cy="24597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8D04E4-1343-3E88-AE50-3498D6120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477" y="3948105"/>
            <a:ext cx="7103046" cy="29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04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study</a:t>
            </a:r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38EE1C-7428-DFBE-4817-6325A056E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36" y="1850547"/>
            <a:ext cx="2241963" cy="17526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49A075-6986-7454-C970-F09545BDD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579" y="1800657"/>
            <a:ext cx="1929522" cy="180251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3B8F7F0-A807-B2EF-D57D-441E7A5B2D08}"/>
              </a:ext>
            </a:extLst>
          </p:cNvPr>
          <p:cNvSpPr/>
          <p:nvPr/>
        </p:nvSpPr>
        <p:spPr>
          <a:xfrm>
            <a:off x="3973284" y="2497808"/>
            <a:ext cx="996043" cy="40821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70602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RNN</a:t>
            </a:r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38EE1C-7428-DFBE-4817-6325A056E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92" y="2119357"/>
            <a:ext cx="2241963" cy="1752626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B5443E8-AC6A-DA8F-D405-8BC7C2A7D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970" y="2149770"/>
            <a:ext cx="2023525" cy="16918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40ED53A-21D8-1C1F-992F-BF1449FC7718}"/>
              </a:ext>
            </a:extLst>
          </p:cNvPr>
          <p:cNvSpPr/>
          <p:nvPr/>
        </p:nvSpPr>
        <p:spPr>
          <a:xfrm>
            <a:off x="3928238" y="2791563"/>
            <a:ext cx="996043" cy="40821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Google Shape;476;p35">
            <a:extLst>
              <a:ext uri="{FF2B5EF4-FFF2-40B4-BE49-F238E27FC236}">
                <a16:creationId xmlns:a16="http://schemas.microsoft.com/office/drawing/2014/main" id="{BDE86D0A-9347-5FBA-A7ED-C8926AF165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45448" y="1408209"/>
            <a:ext cx="5921705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lnSpc>
                <a:spcPct val="115000"/>
              </a:lnSpc>
              <a:spcBef>
                <a:spcPts val="600"/>
              </a:spcBef>
              <a:buSzPts val="2400"/>
              <a:buNone/>
            </a:pPr>
            <a:r>
              <a:rPr lang="en-US" sz="1400" dirty="0"/>
              <a:t>Similar to a neural network with a tan function. Results between [-1,1]</a:t>
            </a:r>
          </a:p>
          <a:p>
            <a:pPr marL="76200" indent="0">
              <a:lnSpc>
                <a:spcPct val="115000"/>
              </a:lnSpc>
              <a:spcBef>
                <a:spcPts val="600"/>
              </a:spcBef>
              <a:buSzPts val="2400"/>
              <a:buNone/>
            </a:pPr>
            <a:endParaRPr 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1A8D06-3740-6135-76E1-398F823DE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824" y="3945830"/>
            <a:ext cx="1800671" cy="99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495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GRU</a:t>
            </a:r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9A075-6986-7454-C970-F09545BDD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874" y="2658116"/>
            <a:ext cx="1929522" cy="1802516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606C593-E233-2A6F-FFBA-441767A8B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605" y="2658116"/>
            <a:ext cx="2155951" cy="180251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AC34433-633C-AFEA-9838-163E76B1F2D8}"/>
              </a:ext>
            </a:extLst>
          </p:cNvPr>
          <p:cNvSpPr/>
          <p:nvPr/>
        </p:nvSpPr>
        <p:spPr>
          <a:xfrm>
            <a:off x="4138516" y="3263074"/>
            <a:ext cx="996043" cy="408214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Google Shape;476;p35">
            <a:extLst>
              <a:ext uri="{FF2B5EF4-FFF2-40B4-BE49-F238E27FC236}">
                <a16:creationId xmlns:a16="http://schemas.microsoft.com/office/drawing/2014/main" id="{E2621838-499E-FDB8-C75A-0147D1BDED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7555" y="1351603"/>
            <a:ext cx="5910741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lnSpc>
                <a:spcPct val="115000"/>
              </a:lnSpc>
              <a:spcBef>
                <a:spcPts val="600"/>
              </a:spcBef>
              <a:buSzPts val="2400"/>
              <a:buNone/>
            </a:pPr>
            <a:r>
              <a:rPr lang="en-US" sz="1400" dirty="0"/>
              <a:t>Similar to multiplying to output from two neural networks:</a:t>
            </a:r>
          </a:p>
          <a:p>
            <a:pPr marL="361950" indent="-285750">
              <a:lnSpc>
                <a:spcPct val="115000"/>
              </a:lnSpc>
              <a:spcBef>
                <a:spcPts val="600"/>
              </a:spcBef>
              <a:buSzPts val="2400"/>
            </a:pPr>
            <a:r>
              <a:rPr lang="en-US" sz="1400" dirty="0"/>
              <a:t>With tan activation function. Results between [-1,1]</a:t>
            </a:r>
          </a:p>
          <a:p>
            <a:pPr marL="361950" indent="-285750">
              <a:lnSpc>
                <a:spcPct val="115000"/>
              </a:lnSpc>
              <a:spcBef>
                <a:spcPts val="600"/>
              </a:spcBef>
              <a:buSzPts val="2400"/>
            </a:pPr>
            <a:r>
              <a:rPr lang="en-US" sz="1400" dirty="0"/>
              <a:t>With tan activation function. Results between [0,1]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CAD936-7F5D-E9A4-82B1-C58261445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45" y="4385503"/>
            <a:ext cx="1489528" cy="68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709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Experiments Results</a:t>
            </a:r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9305EAA-988C-DBA2-3785-296226E77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714" y="1877649"/>
            <a:ext cx="4035821" cy="296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476;p35">
            <a:extLst>
              <a:ext uri="{FF2B5EF4-FFF2-40B4-BE49-F238E27FC236}">
                <a16:creationId xmlns:a16="http://schemas.microsoft.com/office/drawing/2014/main" id="{9281D638-92FC-11DF-1C42-A7CDB4FB9AA7}"/>
              </a:ext>
            </a:extLst>
          </p:cNvPr>
          <p:cNvSpPr txBox="1">
            <a:spLocks/>
          </p:cNvSpPr>
          <p:nvPr/>
        </p:nvSpPr>
        <p:spPr>
          <a:xfrm>
            <a:off x="5075283" y="1381769"/>
            <a:ext cx="4703112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nria Sans"/>
              <a:buChar char="⬥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Inria Sans"/>
              <a:buChar char="⬦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marR="0" lvl="2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ans"/>
              <a:buChar char="⬩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marR="0" lvl="3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marR="0" lvl="4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marR="0" lvl="5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marR="0" lvl="6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marR="0" lvl="7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marR="0" lvl="8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pPr marL="76200" indent="0">
              <a:lnSpc>
                <a:spcPct val="115000"/>
              </a:lnSpc>
              <a:spcBef>
                <a:spcPts val="600"/>
              </a:spcBef>
              <a:buSzPts val="2400"/>
              <a:buFont typeface="Inria Sans"/>
              <a:buNone/>
            </a:pPr>
            <a:r>
              <a:rPr lang="en-US" sz="1600" b="1" dirty="0">
                <a:solidFill>
                  <a:schemeClr val="tx1"/>
                </a:solidFill>
              </a:rPr>
              <a:t>VRP with 10 cities + load 20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1B3D289-768B-D253-51FD-D6B4F33AF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37743"/>
              </p:ext>
            </p:extLst>
          </p:nvPr>
        </p:nvGraphicFramePr>
        <p:xfrm>
          <a:off x="521804" y="2236940"/>
          <a:ext cx="3587100" cy="864279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793550">
                  <a:extLst>
                    <a:ext uri="{9D8B030D-6E8A-4147-A177-3AD203B41FA5}">
                      <a16:colId xmlns:a16="http://schemas.microsoft.com/office/drawing/2014/main" val="241841099"/>
                    </a:ext>
                  </a:extLst>
                </a:gridCol>
                <a:gridCol w="1793550">
                  <a:extLst>
                    <a:ext uri="{9D8B030D-6E8A-4147-A177-3AD203B41FA5}">
                      <a16:colId xmlns:a16="http://schemas.microsoft.com/office/drawing/2014/main" val="2751631902"/>
                    </a:ext>
                  </a:extLst>
                </a:gridCol>
              </a:tblGrid>
              <a:tr h="28809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Results</a:t>
                      </a:r>
                      <a:endParaRPr lang="en-IL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586083"/>
                  </a:ext>
                </a:extLst>
              </a:tr>
              <a:tr h="28809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Paper(RNN)</a:t>
                      </a:r>
                      <a:endParaRPr lang="en-IL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Our(GRU)</a:t>
                      </a:r>
                      <a:endParaRPr lang="en-IL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52676"/>
                  </a:ext>
                </a:extLst>
              </a:tr>
              <a:tr h="288093">
                <a:tc>
                  <a:txBody>
                    <a:bodyPr/>
                    <a:lstStyle/>
                    <a:p>
                      <a:pPr algn="ctr"/>
                      <a:r>
                        <a:rPr lang="en-IL" sz="1200" b="1" dirty="0"/>
                        <a:t>3.97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4.01</a:t>
                      </a:r>
                      <a:endParaRPr lang="en-IL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650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384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Table of Contents</a:t>
            </a:r>
            <a:endParaRPr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" name="Google Shape;476;p35">
            <a:extLst>
              <a:ext uri="{FF2B5EF4-FFF2-40B4-BE49-F238E27FC236}">
                <a16:creationId xmlns:a16="http://schemas.microsoft.com/office/drawing/2014/main" id="{A494B6E3-1D0B-429E-A734-DB705765B3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61950" indent="-285750">
              <a:lnSpc>
                <a:spcPct val="115000"/>
              </a:lnSpc>
              <a:spcBef>
                <a:spcPts val="600"/>
              </a:spcBef>
              <a:buSzPts val="2400"/>
            </a:pPr>
            <a:r>
              <a:rPr lang="en-US" sz="1800" dirty="0"/>
              <a:t>Introduction – Problem Definition</a:t>
            </a:r>
          </a:p>
          <a:p>
            <a:pPr marL="361950" indent="-285750">
              <a:lnSpc>
                <a:spcPct val="115000"/>
              </a:lnSpc>
              <a:spcBef>
                <a:spcPts val="600"/>
              </a:spcBef>
              <a:buSzPts val="2400"/>
            </a:pPr>
            <a:r>
              <a:rPr lang="en-US" sz="1800" dirty="0"/>
              <a:t>Previous Traditional Algorithms</a:t>
            </a:r>
          </a:p>
          <a:p>
            <a:pPr marL="361950" indent="-285750">
              <a:lnSpc>
                <a:spcPct val="115000"/>
              </a:lnSpc>
              <a:spcBef>
                <a:spcPts val="600"/>
              </a:spcBef>
              <a:buSzPts val="2400"/>
            </a:pPr>
            <a:r>
              <a:rPr lang="en-US" sz="1800" dirty="0"/>
              <a:t>Reinforcement Learning for the VRP</a:t>
            </a:r>
          </a:p>
          <a:p>
            <a:pPr marL="361950" indent="-285750">
              <a:lnSpc>
                <a:spcPct val="115000"/>
              </a:lnSpc>
              <a:spcBef>
                <a:spcPts val="600"/>
              </a:spcBef>
              <a:buSzPts val="2400"/>
            </a:pPr>
            <a:r>
              <a:rPr lang="en-US" sz="1800" dirty="0"/>
              <a:t>Experiments Results</a:t>
            </a:r>
          </a:p>
        </p:txBody>
      </p:sp>
    </p:spTree>
    <p:extLst>
      <p:ext uri="{BB962C8B-B14F-4D97-AF65-F5344CB8AC3E}">
        <p14:creationId xmlns:p14="http://schemas.microsoft.com/office/powerpoint/2010/main" val="2138170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Experiments Results</a:t>
            </a:r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7" name="Google Shape;476;p35">
            <a:extLst>
              <a:ext uri="{FF2B5EF4-FFF2-40B4-BE49-F238E27FC236}">
                <a16:creationId xmlns:a16="http://schemas.microsoft.com/office/drawing/2014/main" id="{9281D638-92FC-11DF-1C42-A7CDB4FB9AA7}"/>
              </a:ext>
            </a:extLst>
          </p:cNvPr>
          <p:cNvSpPr txBox="1">
            <a:spLocks/>
          </p:cNvSpPr>
          <p:nvPr/>
        </p:nvSpPr>
        <p:spPr>
          <a:xfrm>
            <a:off x="5075283" y="1381769"/>
            <a:ext cx="4703112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nria Sans"/>
              <a:buChar char="⬥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Inria Sans"/>
              <a:buChar char="⬦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marR="0" lvl="2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ans"/>
              <a:buChar char="⬩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marR="0" lvl="3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marR="0" lvl="4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marR="0" lvl="5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marR="0" lvl="6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marR="0" lvl="7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marR="0" lvl="8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pPr marL="76200" indent="0">
              <a:lnSpc>
                <a:spcPct val="115000"/>
              </a:lnSpc>
              <a:spcBef>
                <a:spcPts val="600"/>
              </a:spcBef>
              <a:buSzPts val="2400"/>
              <a:buFont typeface="Inria Sans"/>
              <a:buNone/>
            </a:pPr>
            <a:r>
              <a:rPr lang="en-US" sz="1600" b="1" dirty="0">
                <a:solidFill>
                  <a:schemeClr val="tx1"/>
                </a:solidFill>
              </a:rPr>
              <a:t>VRP with 20 cities + load 30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1B3D289-768B-D253-51FD-D6B4F33AF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615143"/>
              </p:ext>
            </p:extLst>
          </p:nvPr>
        </p:nvGraphicFramePr>
        <p:xfrm>
          <a:off x="521804" y="2236940"/>
          <a:ext cx="3587100" cy="864279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793550">
                  <a:extLst>
                    <a:ext uri="{9D8B030D-6E8A-4147-A177-3AD203B41FA5}">
                      <a16:colId xmlns:a16="http://schemas.microsoft.com/office/drawing/2014/main" val="241841099"/>
                    </a:ext>
                  </a:extLst>
                </a:gridCol>
                <a:gridCol w="1793550">
                  <a:extLst>
                    <a:ext uri="{9D8B030D-6E8A-4147-A177-3AD203B41FA5}">
                      <a16:colId xmlns:a16="http://schemas.microsoft.com/office/drawing/2014/main" val="2751631902"/>
                    </a:ext>
                  </a:extLst>
                </a:gridCol>
              </a:tblGrid>
              <a:tr h="288093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Results</a:t>
                      </a:r>
                      <a:endParaRPr lang="en-IL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586083"/>
                  </a:ext>
                </a:extLst>
              </a:tr>
              <a:tr h="28809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Paper(RNN)</a:t>
                      </a:r>
                      <a:endParaRPr lang="en-IL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Our(GRU)</a:t>
                      </a:r>
                      <a:endParaRPr lang="en-IL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52676"/>
                  </a:ext>
                </a:extLst>
              </a:tr>
              <a:tr h="28809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6.59</a:t>
                      </a:r>
                      <a:endParaRPr lang="en-IL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6.91</a:t>
                      </a:r>
                      <a:endParaRPr lang="en-IL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650663"/>
                  </a:ext>
                </a:extLst>
              </a:tr>
            </a:tbl>
          </a:graphicData>
        </a:graphic>
      </p:graphicFrame>
      <p:pic>
        <p:nvPicPr>
          <p:cNvPr id="8194" name="Picture 2">
            <a:extLst>
              <a:ext uri="{FF2B5EF4-FFF2-40B4-BE49-F238E27FC236}">
                <a16:creationId xmlns:a16="http://schemas.microsoft.com/office/drawing/2014/main" id="{EECC8FD1-174E-E90E-7D22-D757AB785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63390"/>
            <a:ext cx="3933371" cy="288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393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4"/>
          <p:cNvSpPr txBox="1">
            <a:spLocks noGrp="1"/>
          </p:cNvSpPr>
          <p:nvPr>
            <p:ph type="ctrTitle" idx="4294967295"/>
          </p:nvPr>
        </p:nvSpPr>
        <p:spPr>
          <a:xfrm>
            <a:off x="1207775" y="1050000"/>
            <a:ext cx="3271200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THANKS!</a:t>
            </a:r>
            <a:endParaRPr sz="6800"/>
          </a:p>
        </p:txBody>
      </p:sp>
      <p:sp>
        <p:nvSpPr>
          <p:cNvPr id="463" name="Google Shape;463;p34"/>
          <p:cNvSpPr txBox="1">
            <a:spLocks noGrp="1"/>
          </p:cNvSpPr>
          <p:nvPr>
            <p:ph type="subTitle" idx="4294967295"/>
          </p:nvPr>
        </p:nvSpPr>
        <p:spPr>
          <a:xfrm>
            <a:off x="1207775" y="1984148"/>
            <a:ext cx="3271200" cy="210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/>
                </a:solidFill>
              </a:rPr>
              <a:t>ANY QUESTIONS?</a:t>
            </a:r>
            <a:endParaRPr b="1" dirty="0">
              <a:solidFill>
                <a:schemeClr val="accent4"/>
              </a:solidFill>
            </a:endParaRPr>
          </a:p>
        </p:txBody>
      </p:sp>
      <p:sp>
        <p:nvSpPr>
          <p:cNvPr id="464" name="Google Shape;464;p3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465" name="Google Shape;465;p34"/>
          <p:cNvGrpSpPr/>
          <p:nvPr/>
        </p:nvGrpSpPr>
        <p:grpSpPr>
          <a:xfrm rot="10800000">
            <a:off x="5014102" y="1109741"/>
            <a:ext cx="4122748" cy="2955434"/>
            <a:chOff x="291713" y="847485"/>
            <a:chExt cx="489987" cy="351315"/>
          </a:xfrm>
        </p:grpSpPr>
        <p:sp>
          <p:nvSpPr>
            <p:cNvPr id="466" name="Google Shape;466;p34"/>
            <p:cNvSpPr/>
            <p:nvPr/>
          </p:nvSpPr>
          <p:spPr>
            <a:xfrm>
              <a:off x="291713" y="847485"/>
              <a:ext cx="3384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34"/>
          <p:cNvGrpSpPr/>
          <p:nvPr/>
        </p:nvGrpSpPr>
        <p:grpSpPr>
          <a:xfrm>
            <a:off x="5781655" y="2060399"/>
            <a:ext cx="958428" cy="901731"/>
            <a:chOff x="5972700" y="2330200"/>
            <a:chExt cx="411625" cy="387275"/>
          </a:xfrm>
        </p:grpSpPr>
        <p:sp>
          <p:nvSpPr>
            <p:cNvPr id="469" name="Google Shape;469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Vehicle Routing Problem</a:t>
            </a:r>
            <a:endParaRPr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1" name="Google Shape;476;p35">
            <a:extLst>
              <a:ext uri="{FF2B5EF4-FFF2-40B4-BE49-F238E27FC236}">
                <a16:creationId xmlns:a16="http://schemas.microsoft.com/office/drawing/2014/main" id="{7255BC73-1E99-A45C-F1A3-D284C4063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55431" y="1512452"/>
            <a:ext cx="7241901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61950" indent="-285750">
              <a:lnSpc>
                <a:spcPct val="115000"/>
              </a:lnSpc>
              <a:spcBef>
                <a:spcPts val="600"/>
              </a:spcBef>
              <a:buSzPts val="2400"/>
            </a:pPr>
            <a:r>
              <a:rPr lang="en-US" sz="1400" dirty="0"/>
              <a:t>What should we ship?</a:t>
            </a:r>
          </a:p>
          <a:p>
            <a:pPr marL="361950" indent="-285750">
              <a:lnSpc>
                <a:spcPct val="115000"/>
              </a:lnSpc>
              <a:spcBef>
                <a:spcPts val="600"/>
              </a:spcBef>
              <a:buSzPts val="2400"/>
            </a:pPr>
            <a:r>
              <a:rPr lang="en-US" sz="1400" dirty="0"/>
              <a:t>How should we ship?, i.e. what combination of vehicles should we choose to deliver material?</a:t>
            </a:r>
          </a:p>
          <a:p>
            <a:pPr marL="361950" indent="-285750">
              <a:lnSpc>
                <a:spcPct val="115000"/>
              </a:lnSpc>
              <a:spcBef>
                <a:spcPts val="600"/>
              </a:spcBef>
              <a:buSzPts val="2400"/>
            </a:pPr>
            <a:r>
              <a:rPr lang="en-US" sz="1400" dirty="0"/>
              <a:t>Who should we ship with? Which transporter shall we choose for each truck?</a:t>
            </a:r>
          </a:p>
          <a:p>
            <a:pPr marL="361950" indent="-285750">
              <a:lnSpc>
                <a:spcPct val="115000"/>
              </a:lnSpc>
              <a:spcBef>
                <a:spcPts val="600"/>
              </a:spcBef>
              <a:buSzPts val="2400"/>
            </a:pPr>
            <a:r>
              <a:rPr lang="en-US" sz="1400" dirty="0"/>
              <a:t>Which location’s materials can be clubbed in the same truck?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9ADC870-3845-46D8-7A8D-5A9F9EC90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286" y="3086054"/>
            <a:ext cx="3449200" cy="139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476;p35">
            <a:extLst>
              <a:ext uri="{FF2B5EF4-FFF2-40B4-BE49-F238E27FC236}">
                <a16:creationId xmlns:a16="http://schemas.microsoft.com/office/drawing/2014/main" id="{7942ACE3-D1F7-5DF2-0521-055BC96F50C3}"/>
              </a:ext>
            </a:extLst>
          </p:cNvPr>
          <p:cNvSpPr txBox="1">
            <a:spLocks/>
          </p:cNvSpPr>
          <p:nvPr/>
        </p:nvSpPr>
        <p:spPr>
          <a:xfrm>
            <a:off x="1055430" y="4432242"/>
            <a:ext cx="7241901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nria Sans"/>
              <a:buChar char="⬥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Inria Sans"/>
              <a:buChar char="⬦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marR="0" lvl="2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ans"/>
              <a:buChar char="⬩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marR="0" lvl="3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marR="0" lvl="4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marR="0" lvl="5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marR="0" lvl="6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marR="0" lvl="7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marR="0" lvl="8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pPr marL="361950" indent="-285750">
              <a:lnSpc>
                <a:spcPct val="115000"/>
              </a:lnSpc>
              <a:spcBef>
                <a:spcPts val="600"/>
              </a:spcBef>
              <a:buSzPts val="2400"/>
            </a:pPr>
            <a:r>
              <a:rPr lang="en-US" sz="1400" dirty="0"/>
              <a:t>The goal is to minimize the overall cost that the company would end up paying to the transporters. </a:t>
            </a:r>
          </a:p>
        </p:txBody>
      </p:sp>
    </p:spTree>
    <p:extLst>
      <p:ext uri="{BB962C8B-B14F-4D97-AF65-F5344CB8AC3E}">
        <p14:creationId xmlns:p14="http://schemas.microsoft.com/office/powerpoint/2010/main" val="1794312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VRP- Example</a:t>
            </a:r>
            <a:endParaRPr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" name="Google Shape;476;p35">
            <a:extLst>
              <a:ext uri="{FF2B5EF4-FFF2-40B4-BE49-F238E27FC236}">
                <a16:creationId xmlns:a16="http://schemas.microsoft.com/office/drawing/2014/main" id="{7942ACE3-D1F7-5DF2-0521-055BC96F50C3}"/>
              </a:ext>
            </a:extLst>
          </p:cNvPr>
          <p:cNvSpPr txBox="1">
            <a:spLocks/>
          </p:cNvSpPr>
          <p:nvPr/>
        </p:nvSpPr>
        <p:spPr>
          <a:xfrm>
            <a:off x="1055430" y="4432242"/>
            <a:ext cx="7241901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nria Sans"/>
              <a:buChar char="⬥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Inria Sans"/>
              <a:buChar char="⬦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marR="0" lvl="2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ans"/>
              <a:buChar char="⬩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marR="0" lvl="3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marR="0" lvl="4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marR="0" lvl="5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marR="0" lvl="6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marR="0" lvl="7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marR="0" lvl="8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pPr marL="361950" indent="-285750">
              <a:lnSpc>
                <a:spcPct val="115000"/>
              </a:lnSpc>
              <a:spcBef>
                <a:spcPts val="600"/>
              </a:spcBef>
              <a:buSzPts val="2400"/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C104B-ED4A-C2E1-C494-D08E6D399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12" y="1905197"/>
            <a:ext cx="3029697" cy="2733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C34318-055F-4C07-30A3-BB1C77A5E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437" y="1905197"/>
            <a:ext cx="4044538" cy="2680604"/>
          </a:xfrm>
          <a:prstGeom prst="rect">
            <a:avLst/>
          </a:prstGeom>
        </p:spPr>
      </p:pic>
      <p:sp>
        <p:nvSpPr>
          <p:cNvPr id="15" name="Google Shape;476;p35">
            <a:extLst>
              <a:ext uri="{FF2B5EF4-FFF2-40B4-BE49-F238E27FC236}">
                <a16:creationId xmlns:a16="http://schemas.microsoft.com/office/drawing/2014/main" id="{83FEB352-8124-E839-1E75-5776F66485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98898" y="1448544"/>
            <a:ext cx="1566817" cy="4566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lnSpc>
                <a:spcPct val="115000"/>
              </a:lnSpc>
              <a:spcBef>
                <a:spcPts val="600"/>
              </a:spcBef>
              <a:buSzPts val="2400"/>
              <a:buNone/>
            </a:pPr>
            <a:r>
              <a:rPr lang="en-US" sz="1400" b="1" dirty="0"/>
              <a:t>Problem </a:t>
            </a:r>
          </a:p>
        </p:txBody>
      </p:sp>
      <p:sp>
        <p:nvSpPr>
          <p:cNvPr id="16" name="Google Shape;476;p35">
            <a:extLst>
              <a:ext uri="{FF2B5EF4-FFF2-40B4-BE49-F238E27FC236}">
                <a16:creationId xmlns:a16="http://schemas.microsoft.com/office/drawing/2014/main" id="{434B2BE5-6BEC-E4F7-3E4B-C4CDE43FE416}"/>
              </a:ext>
            </a:extLst>
          </p:cNvPr>
          <p:cNvSpPr txBox="1">
            <a:spLocks/>
          </p:cNvSpPr>
          <p:nvPr/>
        </p:nvSpPr>
        <p:spPr>
          <a:xfrm>
            <a:off x="4728595" y="1570126"/>
            <a:ext cx="1566817" cy="45665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nria Sans"/>
              <a:buChar char="⬥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Inria Sans"/>
              <a:buChar char="⬦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marR="0" lvl="2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ans"/>
              <a:buChar char="⬩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marR="0" lvl="3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marR="0" lvl="4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marR="0" lvl="5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marR="0" lvl="6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marR="0" lvl="7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marR="0" lvl="8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pPr marL="76200" indent="0">
              <a:lnSpc>
                <a:spcPct val="115000"/>
              </a:lnSpc>
              <a:spcBef>
                <a:spcPts val="600"/>
              </a:spcBef>
              <a:buSzPts val="2400"/>
              <a:buFont typeface="Inria Sans"/>
              <a:buNone/>
            </a:pPr>
            <a:r>
              <a:rPr lang="en-US" sz="1400" b="1" dirty="0"/>
              <a:t>Good Solution</a:t>
            </a:r>
          </a:p>
        </p:txBody>
      </p:sp>
      <p:sp>
        <p:nvSpPr>
          <p:cNvPr id="17" name="Google Shape;476;p35">
            <a:extLst>
              <a:ext uri="{FF2B5EF4-FFF2-40B4-BE49-F238E27FC236}">
                <a16:creationId xmlns:a16="http://schemas.microsoft.com/office/drawing/2014/main" id="{75D9EDE5-700F-A2F7-157E-2BBC0992AE32}"/>
              </a:ext>
            </a:extLst>
          </p:cNvPr>
          <p:cNvSpPr txBox="1">
            <a:spLocks/>
          </p:cNvSpPr>
          <p:nvPr/>
        </p:nvSpPr>
        <p:spPr>
          <a:xfrm>
            <a:off x="6730514" y="1509335"/>
            <a:ext cx="1566817" cy="456653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nria Sans"/>
              <a:buChar char="⬥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Inria Sans"/>
              <a:buChar char="⬦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marR="0" lvl="2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ans"/>
              <a:buChar char="⬩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marR="0" lvl="3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marR="0" lvl="4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marR="0" lvl="5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marR="0" lvl="6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marR="0" lvl="7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marR="0" lvl="8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pPr marL="76200" indent="0">
              <a:lnSpc>
                <a:spcPct val="115000"/>
              </a:lnSpc>
              <a:spcBef>
                <a:spcPts val="600"/>
              </a:spcBef>
              <a:buSzPts val="2400"/>
              <a:buFont typeface="Inria Sans"/>
              <a:buNone/>
            </a:pPr>
            <a:r>
              <a:rPr lang="en-US" sz="1400" b="1" dirty="0"/>
              <a:t>Bad Solution</a:t>
            </a:r>
          </a:p>
        </p:txBody>
      </p:sp>
    </p:spTree>
    <p:extLst>
      <p:ext uri="{BB962C8B-B14F-4D97-AF65-F5344CB8AC3E}">
        <p14:creationId xmlns:p14="http://schemas.microsoft.com/office/powerpoint/2010/main" val="2220559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VRP- Goal</a:t>
            </a:r>
            <a:endParaRPr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" name="Google Shape;476;p35">
            <a:extLst>
              <a:ext uri="{FF2B5EF4-FFF2-40B4-BE49-F238E27FC236}">
                <a16:creationId xmlns:a16="http://schemas.microsoft.com/office/drawing/2014/main" id="{7942ACE3-D1F7-5DF2-0521-055BC96F50C3}"/>
              </a:ext>
            </a:extLst>
          </p:cNvPr>
          <p:cNvSpPr txBox="1">
            <a:spLocks/>
          </p:cNvSpPr>
          <p:nvPr/>
        </p:nvSpPr>
        <p:spPr>
          <a:xfrm>
            <a:off x="1055430" y="4432242"/>
            <a:ext cx="7241901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nria Sans"/>
              <a:buChar char="⬥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marR="0" lvl="1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Inria Sans"/>
              <a:buChar char="⬦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marR="0" lvl="2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ans"/>
              <a:buChar char="⬩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marR="0" lvl="3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marR="0" lvl="4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marR="0" lvl="5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marR="0" lvl="6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marR="0" lvl="7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marR="0" lvl="8" indent="-3556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pPr marL="361950" indent="-285750">
              <a:lnSpc>
                <a:spcPct val="115000"/>
              </a:lnSpc>
              <a:spcBef>
                <a:spcPts val="600"/>
              </a:spcBef>
              <a:buSzPts val="2400"/>
            </a:pPr>
            <a:endParaRPr lang="en-US" sz="1400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0A8984FB-98BE-233F-44CD-58FCCFA20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850" y="1439586"/>
            <a:ext cx="5268685" cy="1846755"/>
          </a:xfrm>
          <a:prstGeom prst="rect">
            <a:avLst/>
          </a:prstGeom>
        </p:spPr>
      </p:pic>
      <p:sp>
        <p:nvSpPr>
          <p:cNvPr id="18" name="Google Shape;476;p35">
            <a:extLst>
              <a:ext uri="{FF2B5EF4-FFF2-40B4-BE49-F238E27FC236}">
                <a16:creationId xmlns:a16="http://schemas.microsoft.com/office/drawing/2014/main" id="{CC7BBE94-BD7A-1CDA-A676-B601CE6D49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2517" y="3868605"/>
            <a:ext cx="7241901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lnSpc>
                <a:spcPct val="115000"/>
              </a:lnSpc>
              <a:spcBef>
                <a:spcPts val="600"/>
              </a:spcBef>
              <a:buSzPts val="2400"/>
              <a:buNone/>
            </a:pPr>
            <a:r>
              <a:rPr lang="en-US" sz="1400" b="1" dirty="0"/>
              <a:t>Inputs</a:t>
            </a:r>
            <a:r>
              <a:rPr lang="en-US" sz="1400" dirty="0"/>
              <a:t>: Vectors of the costumer’s coordination and their demands while for the warehouse the coordinates are (0,0,0).</a:t>
            </a:r>
          </a:p>
          <a:p>
            <a:pPr marL="76200" indent="0">
              <a:lnSpc>
                <a:spcPct val="115000"/>
              </a:lnSpc>
              <a:spcBef>
                <a:spcPts val="600"/>
              </a:spcBef>
              <a:buSzPts val="2400"/>
              <a:buNone/>
            </a:pPr>
            <a:r>
              <a:rPr lang="en-US" sz="1400" b="1" dirty="0"/>
              <a:t>Outputs: </a:t>
            </a:r>
            <a:r>
              <a:rPr lang="en-US" sz="1400" dirty="0"/>
              <a:t>Vectors of the </a:t>
            </a:r>
            <a:r>
              <a:rPr lang="en-US" sz="1400" dirty="0" err="1"/>
              <a:t>vehicales</a:t>
            </a:r>
            <a:r>
              <a:rPr lang="en-US" sz="1400" dirty="0"/>
              <a:t> sequence</a:t>
            </a:r>
          </a:p>
        </p:txBody>
      </p:sp>
    </p:spTree>
    <p:extLst>
      <p:ext uri="{BB962C8B-B14F-4D97-AF65-F5344CB8AC3E}">
        <p14:creationId xmlns:p14="http://schemas.microsoft.com/office/powerpoint/2010/main" val="2882203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Computational Complexity of VRP</a:t>
            </a:r>
            <a:endParaRPr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" name="Google Shape;476;p35">
            <a:extLst>
              <a:ext uri="{FF2B5EF4-FFF2-40B4-BE49-F238E27FC236}">
                <a16:creationId xmlns:a16="http://schemas.microsoft.com/office/drawing/2014/main" id="{7255BC73-1E99-A45C-F1A3-D284C4063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55431" y="1512452"/>
            <a:ext cx="7241901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lnSpc>
                <a:spcPct val="115000"/>
              </a:lnSpc>
              <a:spcBef>
                <a:spcPts val="600"/>
              </a:spcBef>
              <a:buSzPts val="2400"/>
              <a:buNone/>
            </a:pPr>
            <a:r>
              <a:rPr lang="en-US" sz="1400" dirty="0"/>
              <a:t>Every computational problem can be categorized based on its inherent difficulty as mentioned below.</a:t>
            </a:r>
          </a:p>
          <a:p>
            <a:pPr marL="361950" indent="-285750">
              <a:lnSpc>
                <a:spcPct val="115000"/>
              </a:lnSpc>
              <a:spcBef>
                <a:spcPts val="600"/>
              </a:spcBef>
              <a:buSzPts val="2400"/>
            </a:pPr>
            <a:endParaRPr lang="en-US" sz="1400" dirty="0"/>
          </a:p>
          <a:p>
            <a:pPr marL="361950" indent="-285750">
              <a:lnSpc>
                <a:spcPct val="115000"/>
              </a:lnSpc>
              <a:spcBef>
                <a:spcPts val="600"/>
              </a:spcBef>
              <a:buSzPts val="2400"/>
            </a:pPr>
            <a:r>
              <a:rPr lang="en-US" sz="1400" dirty="0"/>
              <a:t>Complexity Class P: Problems can be solved in polynomial time.</a:t>
            </a:r>
          </a:p>
          <a:p>
            <a:pPr marL="361950" indent="-285750">
              <a:lnSpc>
                <a:spcPct val="115000"/>
              </a:lnSpc>
              <a:spcBef>
                <a:spcPts val="600"/>
              </a:spcBef>
              <a:buSzPts val="2400"/>
            </a:pPr>
            <a:r>
              <a:rPr lang="en-US" sz="1400" dirty="0"/>
              <a:t>Complexity Class NP: Problems that cannot be solved in polynomial time, but once solved, their solution can be verified in polynomial time.</a:t>
            </a:r>
          </a:p>
          <a:p>
            <a:pPr marL="361950" indent="-285750">
              <a:lnSpc>
                <a:spcPct val="115000"/>
              </a:lnSpc>
              <a:spcBef>
                <a:spcPts val="600"/>
              </a:spcBef>
              <a:buSzPts val="2400"/>
            </a:pPr>
            <a:r>
              <a:rPr lang="en-US" sz="1400" dirty="0"/>
              <a:t>Complexity Class </a:t>
            </a:r>
            <a:r>
              <a:rPr lang="en-US" sz="1400" b="1" dirty="0"/>
              <a:t>NP-Hard</a:t>
            </a:r>
            <a:r>
              <a:rPr lang="en-US" sz="1400" dirty="0"/>
              <a:t>: Problems that can neither be solved nor their solution can be verified in polynomial time.</a:t>
            </a:r>
          </a:p>
        </p:txBody>
      </p:sp>
    </p:spTree>
    <p:extLst>
      <p:ext uri="{BB962C8B-B14F-4D97-AF65-F5344CB8AC3E}">
        <p14:creationId xmlns:p14="http://schemas.microsoft.com/office/powerpoint/2010/main" val="1228200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VRP</a:t>
            </a:r>
            <a:endParaRPr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C9383-6DDD-3D04-E807-E285F7D97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191" y="1540739"/>
            <a:ext cx="4523618" cy="336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80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VRP – Circuit Constrain (CP)</a:t>
            </a:r>
            <a:br>
              <a:rPr lang="en-US" dirty="0"/>
            </a:br>
            <a:endParaRPr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384A49-DD5C-F633-BF7A-E5A132795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963" y="1843315"/>
            <a:ext cx="3312428" cy="30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10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VRP – Mixed Integer Programming (MIP)</a:t>
            </a:r>
            <a:endParaRPr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7CE686DC-E78C-93DD-9E6E-CEB7CD746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397" y="1639363"/>
            <a:ext cx="3550112" cy="21604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DB7CE3-81A6-D17A-D777-BB37A2D33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71" y="1639363"/>
            <a:ext cx="2470500" cy="2166324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51E1DCDE-DAA4-46D1-8864-EE5F8245E875}"/>
              </a:ext>
            </a:extLst>
          </p:cNvPr>
          <p:cNvSpPr/>
          <p:nvPr/>
        </p:nvSpPr>
        <p:spPr>
          <a:xfrm>
            <a:off x="3403556" y="2486781"/>
            <a:ext cx="895048" cy="351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83353307"/>
      </p:ext>
    </p:extLst>
  </p:cSld>
  <p:clrMapOvr>
    <a:masterClrMapping/>
  </p:clrMapOvr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urney · SlidesCarnival" id="{47F8E29B-ECE3-43DF-B849-B4288161C73C}" vid="{0DD1FC42-3ECA-4023-8FBA-6BD3E0FEEED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Gurney · SlidesCarnival</Template>
  <TotalTime>4155</TotalTime>
  <Words>580</Words>
  <Application>Microsoft Office PowerPoint</Application>
  <PresentationFormat>On-screen Show (16:9)</PresentationFormat>
  <Paragraphs>99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Inria Sans</vt:lpstr>
      <vt:lpstr>Saira Semi Condensed</vt:lpstr>
      <vt:lpstr>Titillium Web</vt:lpstr>
      <vt:lpstr>Gurney template</vt:lpstr>
      <vt:lpstr>Reinforcement Learning for Vehicle Routing Problem</vt:lpstr>
      <vt:lpstr>Table of Contents</vt:lpstr>
      <vt:lpstr>Vehicle Routing Problem</vt:lpstr>
      <vt:lpstr>VRP- Example</vt:lpstr>
      <vt:lpstr>VRP- Goal</vt:lpstr>
      <vt:lpstr>Computational Complexity of VRP</vt:lpstr>
      <vt:lpstr>VRP</vt:lpstr>
      <vt:lpstr>VRP – Circuit Constrain (CP) </vt:lpstr>
      <vt:lpstr>VRP – Mixed Integer Programming (MIP)</vt:lpstr>
      <vt:lpstr>VRP – Local Search</vt:lpstr>
      <vt:lpstr>Reinforcement Learning VRP Environment</vt:lpstr>
      <vt:lpstr>Study Reference</vt:lpstr>
      <vt:lpstr>Model Architecture</vt:lpstr>
      <vt:lpstr>Model Architecture</vt:lpstr>
      <vt:lpstr>Attention Mechanism</vt:lpstr>
      <vt:lpstr>Our study</vt:lpstr>
      <vt:lpstr>RNN</vt:lpstr>
      <vt:lpstr>GRU</vt:lpstr>
      <vt:lpstr>Experiments Results</vt:lpstr>
      <vt:lpstr>Experiments Results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Rotem Bar</dc:creator>
  <cp:lastModifiedBy>Rotem Bar</cp:lastModifiedBy>
  <cp:revision>15</cp:revision>
  <dcterms:created xsi:type="dcterms:W3CDTF">2022-06-15T11:27:40Z</dcterms:created>
  <dcterms:modified xsi:type="dcterms:W3CDTF">2022-06-28T16:10:37Z</dcterms:modified>
</cp:coreProperties>
</file>